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5" r:id="rId14"/>
  </p:sldIdLst>
  <p:sldSz cx="18288000" cy="10287000"/>
  <p:notesSz cx="6858000" cy="9144000"/>
  <p:embeddedFontLst>
    <p:embeddedFont>
      <p:font typeface="Inter" panose="020B0604020202020204" charset="0"/>
      <p:regular r:id="rId15"/>
    </p:embeddedFont>
    <p:embeddedFont>
      <p:font typeface="Oswald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37" autoAdjust="0"/>
    <p:restoredTop sz="94622" autoAdjust="0"/>
  </p:normalViewPr>
  <p:slideViewPr>
    <p:cSldViewPr>
      <p:cViewPr>
        <p:scale>
          <a:sx n="50" d="100"/>
          <a:sy n="50" d="100"/>
        </p:scale>
        <p:origin x="1146" y="5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8.svg"/><Relationship Id="rId7" Type="http://schemas.openxmlformats.org/officeDocument/2006/relationships/image" Target="../media/image10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10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svg"/><Relationship Id="rId7" Type="http://schemas.openxmlformats.org/officeDocument/2006/relationships/image" Target="../media/image10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svg"/><Relationship Id="rId7" Type="http://schemas.openxmlformats.org/officeDocument/2006/relationships/image" Target="../media/image10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8.svg"/><Relationship Id="rId7" Type="http://schemas.openxmlformats.org/officeDocument/2006/relationships/image" Target="../media/image10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8.svg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8.svg"/><Relationship Id="rId7" Type="http://schemas.openxmlformats.org/officeDocument/2006/relationships/image" Target="../media/image10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8.svg"/><Relationship Id="rId7" Type="http://schemas.openxmlformats.org/officeDocument/2006/relationships/image" Target="../media/image10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5B30C4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69511">
            <a:off x="3154885" y="1630834"/>
            <a:ext cx="6985865" cy="4589176"/>
          </a:xfrm>
          <a:custGeom>
            <a:avLst/>
            <a:gdLst/>
            <a:ahLst/>
            <a:cxnLst/>
            <a:rect l="l" t="t" r="r" b="b"/>
            <a:pathLst>
              <a:path w="6985865" h="4589176">
                <a:moveTo>
                  <a:pt x="0" y="0"/>
                </a:moveTo>
                <a:lnTo>
                  <a:pt x="6985866" y="0"/>
                </a:lnTo>
                <a:lnTo>
                  <a:pt x="6985866" y="4589176"/>
                </a:lnTo>
                <a:lnTo>
                  <a:pt x="0" y="4589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3423584" y="4549186"/>
            <a:ext cx="1935536" cy="1935536"/>
          </a:xfrm>
          <a:custGeom>
            <a:avLst/>
            <a:gdLst/>
            <a:ahLst/>
            <a:cxnLst/>
            <a:rect l="l" t="t" r="r" b="b"/>
            <a:pathLst>
              <a:path w="1935536" h="1935536">
                <a:moveTo>
                  <a:pt x="0" y="0"/>
                </a:moveTo>
                <a:lnTo>
                  <a:pt x="1935535" y="0"/>
                </a:lnTo>
                <a:lnTo>
                  <a:pt x="1935535" y="1935535"/>
                </a:lnTo>
                <a:lnTo>
                  <a:pt x="0" y="19355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3799834" y="4769058"/>
            <a:ext cx="1183034" cy="1495790"/>
          </a:xfrm>
          <a:custGeom>
            <a:avLst/>
            <a:gdLst/>
            <a:ahLst/>
            <a:cxnLst/>
            <a:rect l="l" t="t" r="r" b="b"/>
            <a:pathLst>
              <a:path w="1183034" h="1495790">
                <a:moveTo>
                  <a:pt x="0" y="0"/>
                </a:moveTo>
                <a:lnTo>
                  <a:pt x="1183035" y="0"/>
                </a:lnTo>
                <a:lnTo>
                  <a:pt x="1183035" y="1495791"/>
                </a:lnTo>
                <a:lnTo>
                  <a:pt x="0" y="14957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-624276" y="7103356"/>
            <a:ext cx="11158154" cy="6877480"/>
          </a:xfrm>
          <a:custGeom>
            <a:avLst/>
            <a:gdLst/>
            <a:ahLst/>
            <a:cxnLst/>
            <a:rect l="l" t="t" r="r" b="b"/>
            <a:pathLst>
              <a:path w="11158154" h="6877480">
                <a:moveTo>
                  <a:pt x="0" y="0"/>
                </a:moveTo>
                <a:lnTo>
                  <a:pt x="11158154" y="0"/>
                </a:lnTo>
                <a:lnTo>
                  <a:pt x="11158154" y="6877480"/>
                </a:lnTo>
                <a:lnTo>
                  <a:pt x="0" y="68774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0113057" y="-2610040"/>
            <a:ext cx="11158154" cy="6877480"/>
          </a:xfrm>
          <a:custGeom>
            <a:avLst/>
            <a:gdLst/>
            <a:ahLst/>
            <a:cxnLst/>
            <a:rect l="l" t="t" r="r" b="b"/>
            <a:pathLst>
              <a:path w="11158154" h="6877480">
                <a:moveTo>
                  <a:pt x="0" y="0"/>
                </a:moveTo>
                <a:lnTo>
                  <a:pt x="11158154" y="0"/>
                </a:lnTo>
                <a:lnTo>
                  <a:pt x="11158154" y="6877480"/>
                </a:lnTo>
                <a:lnTo>
                  <a:pt x="0" y="68774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3333394" y="4048365"/>
            <a:ext cx="7905537" cy="19048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176"/>
              </a:lnSpc>
            </a:pPr>
            <a:r>
              <a:rPr lang="en-US" sz="11554" b="1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Cloud Fend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257719" y="5962410"/>
            <a:ext cx="9848681" cy="1057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86"/>
              </a:lnSpc>
            </a:pPr>
            <a:r>
              <a:rPr lang="en-US" sz="3061" b="1" spc="1074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Enhancing Cloud Security with Security Command Center</a:t>
            </a:r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F7262030-0DDC-8830-3E59-B29404D691E7}"/>
              </a:ext>
            </a:extLst>
          </p:cNvPr>
          <p:cNvSpPr/>
          <p:nvPr/>
        </p:nvSpPr>
        <p:spPr>
          <a:xfrm rot="-10800000" flipH="1">
            <a:off x="-990600" y="-38099"/>
            <a:ext cx="6616144" cy="3721991"/>
          </a:xfrm>
          <a:custGeom>
            <a:avLst/>
            <a:gdLst/>
            <a:ahLst/>
            <a:cxnLst/>
            <a:rect l="l" t="t" r="r" b="b"/>
            <a:pathLst>
              <a:path w="8140144" h="4366077">
                <a:moveTo>
                  <a:pt x="8140144" y="0"/>
                </a:moveTo>
                <a:lnTo>
                  <a:pt x="0" y="0"/>
                </a:lnTo>
                <a:lnTo>
                  <a:pt x="0" y="4366077"/>
                </a:lnTo>
                <a:lnTo>
                  <a:pt x="8140144" y="4366077"/>
                </a:lnTo>
                <a:lnTo>
                  <a:pt x="8140144" y="0"/>
                </a:lnTo>
                <a:close/>
              </a:path>
            </a:pathLst>
          </a:custGeom>
          <a:blipFill dpi="0" rotWithShape="1">
            <a:blip r:embed="rId10">
              <a:alphaModFix amt="36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5EB1400F-0EA1-B8E5-E462-476AADF56995}"/>
              </a:ext>
            </a:extLst>
          </p:cNvPr>
          <p:cNvSpPr/>
          <p:nvPr/>
        </p:nvSpPr>
        <p:spPr>
          <a:xfrm rot="-10738896" flipH="1">
            <a:off x="12939132" y="7431371"/>
            <a:ext cx="5331244" cy="2922782"/>
          </a:xfrm>
          <a:custGeom>
            <a:avLst/>
            <a:gdLst/>
            <a:ahLst/>
            <a:cxnLst/>
            <a:rect l="l" t="t" r="r" b="b"/>
            <a:pathLst>
              <a:path w="5989324" h="3212456">
                <a:moveTo>
                  <a:pt x="5989324" y="0"/>
                </a:moveTo>
                <a:lnTo>
                  <a:pt x="0" y="0"/>
                </a:lnTo>
                <a:lnTo>
                  <a:pt x="0" y="3212455"/>
                </a:lnTo>
                <a:lnTo>
                  <a:pt x="5989324" y="3212455"/>
                </a:lnTo>
                <a:lnTo>
                  <a:pt x="5989324" y="0"/>
                </a:lnTo>
                <a:close/>
              </a:path>
            </a:pathLst>
          </a:custGeom>
          <a:blipFill dpi="0" rotWithShape="1">
            <a:blip r:embed="rId10">
              <a:alphaModFix amt="54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B46465-622D-5206-08C5-2F4E3A6DD2C9}"/>
              </a:ext>
            </a:extLst>
          </p:cNvPr>
          <p:cNvSpPr txBox="1"/>
          <p:nvPr/>
        </p:nvSpPr>
        <p:spPr>
          <a:xfrm>
            <a:off x="4000267" y="7384224"/>
            <a:ext cx="83635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Presenter: GAURAV ROAKDE</a:t>
            </a:r>
            <a:br>
              <a:rPr lang="en-US" sz="32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</a:br>
            <a:r>
              <a:rPr lang="en-US" sz="32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Institute: CPC, Gujarat University</a:t>
            </a:r>
            <a:endParaRPr lang="en-IN" sz="32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5B30C4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B16E6D-9A41-C233-D8A2-3A18DF0A0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0B6327C2-4835-2D80-F9BA-92E93C4E984F}"/>
              </a:ext>
            </a:extLst>
          </p:cNvPr>
          <p:cNvSpPr txBox="1"/>
          <p:nvPr/>
        </p:nvSpPr>
        <p:spPr>
          <a:xfrm>
            <a:off x="5390499" y="342900"/>
            <a:ext cx="7507002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8000" b="1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SCC Overview</a:t>
            </a: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F8DB77A-3207-55DD-342F-93FCE7B9CB12}"/>
              </a:ext>
            </a:extLst>
          </p:cNvPr>
          <p:cNvSpPr/>
          <p:nvPr/>
        </p:nvSpPr>
        <p:spPr>
          <a:xfrm>
            <a:off x="-798463" y="7810460"/>
            <a:ext cx="11158154" cy="6877480"/>
          </a:xfrm>
          <a:custGeom>
            <a:avLst/>
            <a:gdLst/>
            <a:ahLst/>
            <a:cxnLst/>
            <a:rect l="l" t="t" r="r" b="b"/>
            <a:pathLst>
              <a:path w="11158154" h="6877480">
                <a:moveTo>
                  <a:pt x="0" y="0"/>
                </a:moveTo>
                <a:lnTo>
                  <a:pt x="11158154" y="0"/>
                </a:lnTo>
                <a:lnTo>
                  <a:pt x="11158154" y="6877480"/>
                </a:lnTo>
                <a:lnTo>
                  <a:pt x="0" y="6877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031ED0E2-44E8-748F-6B29-9A154DF5BB98}"/>
              </a:ext>
            </a:extLst>
          </p:cNvPr>
          <p:cNvSpPr/>
          <p:nvPr/>
        </p:nvSpPr>
        <p:spPr>
          <a:xfrm>
            <a:off x="12708923" y="-3507902"/>
            <a:ext cx="11158154" cy="6877480"/>
          </a:xfrm>
          <a:custGeom>
            <a:avLst/>
            <a:gdLst/>
            <a:ahLst/>
            <a:cxnLst/>
            <a:rect l="l" t="t" r="r" b="b"/>
            <a:pathLst>
              <a:path w="11158154" h="6877480">
                <a:moveTo>
                  <a:pt x="0" y="0"/>
                </a:moveTo>
                <a:lnTo>
                  <a:pt x="11158154" y="0"/>
                </a:lnTo>
                <a:lnTo>
                  <a:pt x="11158154" y="6877480"/>
                </a:lnTo>
                <a:lnTo>
                  <a:pt x="0" y="6877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83487AE9-93C5-2445-4213-5D305294E038}"/>
              </a:ext>
            </a:extLst>
          </p:cNvPr>
          <p:cNvSpPr/>
          <p:nvPr/>
        </p:nvSpPr>
        <p:spPr>
          <a:xfrm rot="-10738896" flipH="1">
            <a:off x="12939132" y="7431371"/>
            <a:ext cx="5331244" cy="2922782"/>
          </a:xfrm>
          <a:custGeom>
            <a:avLst/>
            <a:gdLst/>
            <a:ahLst/>
            <a:cxnLst/>
            <a:rect l="l" t="t" r="r" b="b"/>
            <a:pathLst>
              <a:path w="5989324" h="3212456">
                <a:moveTo>
                  <a:pt x="5989324" y="0"/>
                </a:moveTo>
                <a:lnTo>
                  <a:pt x="0" y="0"/>
                </a:lnTo>
                <a:lnTo>
                  <a:pt x="0" y="3212455"/>
                </a:lnTo>
                <a:lnTo>
                  <a:pt x="5989324" y="3212455"/>
                </a:lnTo>
                <a:lnTo>
                  <a:pt x="5989324" y="0"/>
                </a:lnTo>
                <a:close/>
              </a:path>
            </a:pathLst>
          </a:custGeom>
          <a:blipFill dpi="0" rotWithShape="1"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3">
            <a:extLst>
              <a:ext uri="{FF2B5EF4-FFF2-40B4-BE49-F238E27FC236}">
                <a16:creationId xmlns:a16="http://schemas.microsoft.com/office/drawing/2014/main" id="{20724769-DE0E-40F8-3CF2-BEECF18FD48A}"/>
              </a:ext>
            </a:extLst>
          </p:cNvPr>
          <p:cNvSpPr/>
          <p:nvPr/>
        </p:nvSpPr>
        <p:spPr>
          <a:xfrm rot="-10800000" flipH="1">
            <a:off x="-990600" y="-38099"/>
            <a:ext cx="6616144" cy="3721991"/>
          </a:xfrm>
          <a:custGeom>
            <a:avLst/>
            <a:gdLst/>
            <a:ahLst/>
            <a:cxnLst/>
            <a:rect l="l" t="t" r="r" b="b"/>
            <a:pathLst>
              <a:path w="8140144" h="4366077">
                <a:moveTo>
                  <a:pt x="8140144" y="0"/>
                </a:moveTo>
                <a:lnTo>
                  <a:pt x="0" y="0"/>
                </a:lnTo>
                <a:lnTo>
                  <a:pt x="0" y="4366077"/>
                </a:lnTo>
                <a:lnTo>
                  <a:pt x="8140144" y="4366077"/>
                </a:lnTo>
                <a:lnTo>
                  <a:pt x="8140144" y="0"/>
                </a:lnTo>
                <a:close/>
              </a:path>
            </a:pathLst>
          </a:custGeom>
          <a:blipFill dpi="0" rotWithShape="1">
            <a:blip r:embed="rId4">
              <a:alphaModFix amt="3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5EE4F4-CD02-29FC-6653-1FDE26710827}"/>
              </a:ext>
            </a:extLst>
          </p:cNvPr>
          <p:cNvSpPr txBox="1"/>
          <p:nvPr/>
        </p:nvSpPr>
        <p:spPr>
          <a:xfrm>
            <a:off x="1295400" y="1257300"/>
            <a:ext cx="16376270" cy="1649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32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Security Command Center provides </a:t>
            </a:r>
            <a:r>
              <a:rPr lang="en-US" sz="32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</a:t>
            </a:r>
            <a:r>
              <a:rPr lang="en-US" sz="32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espond to simulated attacks, misconfigurations, and threats, Detecting misconfigurations and security breaches, Analyzing security events and mitigating them in real time, Automating security operations using SCC tools.</a:t>
            </a:r>
          </a:p>
        </p:txBody>
      </p:sp>
      <p:pic>
        <p:nvPicPr>
          <p:cNvPr id="8196" name="Picture 4" descr="Protecting your GCP infrastructure at scale with Forseti Config ...">
            <a:extLst>
              <a:ext uri="{FF2B5EF4-FFF2-40B4-BE49-F238E27FC236}">
                <a16:creationId xmlns:a16="http://schemas.microsoft.com/office/drawing/2014/main" id="{9724461B-CEA3-CABD-C9E6-25C78EAE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65" y="3086101"/>
            <a:ext cx="16833470" cy="6877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183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5B30C4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FDAFBE-837A-8CF2-D210-4A43656BD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257630FB-49CB-E5B3-F9D6-05DDF7AF9F69}"/>
              </a:ext>
            </a:extLst>
          </p:cNvPr>
          <p:cNvSpPr txBox="1"/>
          <p:nvPr/>
        </p:nvSpPr>
        <p:spPr>
          <a:xfrm>
            <a:off x="5461413" y="898430"/>
            <a:ext cx="7507002" cy="2026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8000" b="1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Future Scope &amp; Enhancements</a:t>
            </a: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01A8DC1-607A-67E1-137B-5E528A072A6D}"/>
              </a:ext>
            </a:extLst>
          </p:cNvPr>
          <p:cNvSpPr/>
          <p:nvPr/>
        </p:nvSpPr>
        <p:spPr>
          <a:xfrm>
            <a:off x="-798463" y="7810460"/>
            <a:ext cx="11158154" cy="6877480"/>
          </a:xfrm>
          <a:custGeom>
            <a:avLst/>
            <a:gdLst/>
            <a:ahLst/>
            <a:cxnLst/>
            <a:rect l="l" t="t" r="r" b="b"/>
            <a:pathLst>
              <a:path w="11158154" h="6877480">
                <a:moveTo>
                  <a:pt x="0" y="0"/>
                </a:moveTo>
                <a:lnTo>
                  <a:pt x="11158154" y="0"/>
                </a:lnTo>
                <a:lnTo>
                  <a:pt x="11158154" y="6877480"/>
                </a:lnTo>
                <a:lnTo>
                  <a:pt x="0" y="6877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A43E60F3-87FC-2484-6B1C-D10812E1023C}"/>
              </a:ext>
            </a:extLst>
          </p:cNvPr>
          <p:cNvSpPr/>
          <p:nvPr/>
        </p:nvSpPr>
        <p:spPr>
          <a:xfrm>
            <a:off x="12708923" y="-3507902"/>
            <a:ext cx="11158154" cy="6877480"/>
          </a:xfrm>
          <a:custGeom>
            <a:avLst/>
            <a:gdLst/>
            <a:ahLst/>
            <a:cxnLst/>
            <a:rect l="l" t="t" r="r" b="b"/>
            <a:pathLst>
              <a:path w="11158154" h="6877480">
                <a:moveTo>
                  <a:pt x="0" y="0"/>
                </a:moveTo>
                <a:lnTo>
                  <a:pt x="11158154" y="0"/>
                </a:lnTo>
                <a:lnTo>
                  <a:pt x="11158154" y="6877480"/>
                </a:lnTo>
                <a:lnTo>
                  <a:pt x="0" y="6877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ADC29AD0-2A67-3DA1-E4A9-79EA2808CD67}"/>
              </a:ext>
            </a:extLst>
          </p:cNvPr>
          <p:cNvSpPr/>
          <p:nvPr/>
        </p:nvSpPr>
        <p:spPr>
          <a:xfrm rot="-10738896" flipH="1">
            <a:off x="12939132" y="7431371"/>
            <a:ext cx="5331244" cy="2922782"/>
          </a:xfrm>
          <a:custGeom>
            <a:avLst/>
            <a:gdLst/>
            <a:ahLst/>
            <a:cxnLst/>
            <a:rect l="l" t="t" r="r" b="b"/>
            <a:pathLst>
              <a:path w="5989324" h="3212456">
                <a:moveTo>
                  <a:pt x="5989324" y="0"/>
                </a:moveTo>
                <a:lnTo>
                  <a:pt x="0" y="0"/>
                </a:lnTo>
                <a:lnTo>
                  <a:pt x="0" y="3212455"/>
                </a:lnTo>
                <a:lnTo>
                  <a:pt x="5989324" y="3212455"/>
                </a:lnTo>
                <a:lnTo>
                  <a:pt x="5989324" y="0"/>
                </a:lnTo>
                <a:close/>
              </a:path>
            </a:pathLst>
          </a:custGeom>
          <a:blipFill dpi="0" rotWithShape="1"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3">
            <a:extLst>
              <a:ext uri="{FF2B5EF4-FFF2-40B4-BE49-F238E27FC236}">
                <a16:creationId xmlns:a16="http://schemas.microsoft.com/office/drawing/2014/main" id="{2BE92BC7-1A56-06D5-1B41-945E778C79FF}"/>
              </a:ext>
            </a:extLst>
          </p:cNvPr>
          <p:cNvSpPr/>
          <p:nvPr/>
        </p:nvSpPr>
        <p:spPr>
          <a:xfrm rot="-10800000" flipH="1">
            <a:off x="-990600" y="-38099"/>
            <a:ext cx="6616144" cy="3721991"/>
          </a:xfrm>
          <a:custGeom>
            <a:avLst/>
            <a:gdLst/>
            <a:ahLst/>
            <a:cxnLst/>
            <a:rect l="l" t="t" r="r" b="b"/>
            <a:pathLst>
              <a:path w="8140144" h="4366077">
                <a:moveTo>
                  <a:pt x="8140144" y="0"/>
                </a:moveTo>
                <a:lnTo>
                  <a:pt x="0" y="0"/>
                </a:lnTo>
                <a:lnTo>
                  <a:pt x="0" y="4366077"/>
                </a:lnTo>
                <a:lnTo>
                  <a:pt x="8140144" y="4366077"/>
                </a:lnTo>
                <a:lnTo>
                  <a:pt x="8140144" y="0"/>
                </a:lnTo>
                <a:close/>
              </a:path>
            </a:pathLst>
          </a:custGeom>
          <a:blipFill dpi="0" rotWithShape="1">
            <a:blip r:embed="rId4">
              <a:alphaModFix amt="3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976324-C21E-147A-8C17-260D1DC622A0}"/>
              </a:ext>
            </a:extLst>
          </p:cNvPr>
          <p:cNvSpPr txBox="1"/>
          <p:nvPr/>
        </p:nvSpPr>
        <p:spPr>
          <a:xfrm>
            <a:off x="1143000" y="3694699"/>
            <a:ext cx="16376270" cy="4683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32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Enhancing AI-Based Threat Detection: Implementing deep learning models for predictive analytics.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32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Expanding to Multi-Cloud Security: Adapting SCC methodologies for hybrid cloud environments.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32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Automating Compliance Monitoring: Using Google Cloud Policy Intelligence for regulatory adherence.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32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Example: Continuous compliance monitoring with Security Health Analytics.</a:t>
            </a:r>
          </a:p>
          <a:p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033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5B30C4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AAA4C9-A4E9-045A-D5FF-D5B51C783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96A70443-944A-4D3C-57D5-DFD22E6B4268}"/>
              </a:ext>
            </a:extLst>
          </p:cNvPr>
          <p:cNvSpPr txBox="1"/>
          <p:nvPr/>
        </p:nvSpPr>
        <p:spPr>
          <a:xfrm>
            <a:off x="5577634" y="1404121"/>
            <a:ext cx="7507002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8000" b="1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Conclusion</a:t>
            </a: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A101384B-5251-DEFC-F69F-283321F5E7A6}"/>
              </a:ext>
            </a:extLst>
          </p:cNvPr>
          <p:cNvSpPr/>
          <p:nvPr/>
        </p:nvSpPr>
        <p:spPr>
          <a:xfrm>
            <a:off x="-798463" y="7810460"/>
            <a:ext cx="11158154" cy="6877480"/>
          </a:xfrm>
          <a:custGeom>
            <a:avLst/>
            <a:gdLst/>
            <a:ahLst/>
            <a:cxnLst/>
            <a:rect l="l" t="t" r="r" b="b"/>
            <a:pathLst>
              <a:path w="11158154" h="6877480">
                <a:moveTo>
                  <a:pt x="0" y="0"/>
                </a:moveTo>
                <a:lnTo>
                  <a:pt x="11158154" y="0"/>
                </a:lnTo>
                <a:lnTo>
                  <a:pt x="11158154" y="6877480"/>
                </a:lnTo>
                <a:lnTo>
                  <a:pt x="0" y="6877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AC529291-EE2B-9B6C-74F4-A7D57179EB09}"/>
              </a:ext>
            </a:extLst>
          </p:cNvPr>
          <p:cNvSpPr/>
          <p:nvPr/>
        </p:nvSpPr>
        <p:spPr>
          <a:xfrm>
            <a:off x="12708923" y="-3507902"/>
            <a:ext cx="11158154" cy="6877480"/>
          </a:xfrm>
          <a:custGeom>
            <a:avLst/>
            <a:gdLst/>
            <a:ahLst/>
            <a:cxnLst/>
            <a:rect l="l" t="t" r="r" b="b"/>
            <a:pathLst>
              <a:path w="11158154" h="6877480">
                <a:moveTo>
                  <a:pt x="0" y="0"/>
                </a:moveTo>
                <a:lnTo>
                  <a:pt x="11158154" y="0"/>
                </a:lnTo>
                <a:lnTo>
                  <a:pt x="11158154" y="6877480"/>
                </a:lnTo>
                <a:lnTo>
                  <a:pt x="0" y="6877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BF2177C2-015C-091E-3F5D-962A6423A20A}"/>
              </a:ext>
            </a:extLst>
          </p:cNvPr>
          <p:cNvSpPr/>
          <p:nvPr/>
        </p:nvSpPr>
        <p:spPr>
          <a:xfrm rot="-10738896" flipH="1">
            <a:off x="12939132" y="7431371"/>
            <a:ext cx="5331244" cy="2922782"/>
          </a:xfrm>
          <a:custGeom>
            <a:avLst/>
            <a:gdLst/>
            <a:ahLst/>
            <a:cxnLst/>
            <a:rect l="l" t="t" r="r" b="b"/>
            <a:pathLst>
              <a:path w="5989324" h="3212456">
                <a:moveTo>
                  <a:pt x="5989324" y="0"/>
                </a:moveTo>
                <a:lnTo>
                  <a:pt x="0" y="0"/>
                </a:lnTo>
                <a:lnTo>
                  <a:pt x="0" y="3212455"/>
                </a:lnTo>
                <a:lnTo>
                  <a:pt x="5989324" y="3212455"/>
                </a:lnTo>
                <a:lnTo>
                  <a:pt x="5989324" y="0"/>
                </a:lnTo>
                <a:close/>
              </a:path>
            </a:pathLst>
          </a:custGeom>
          <a:blipFill dpi="0" rotWithShape="1"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3">
            <a:extLst>
              <a:ext uri="{FF2B5EF4-FFF2-40B4-BE49-F238E27FC236}">
                <a16:creationId xmlns:a16="http://schemas.microsoft.com/office/drawing/2014/main" id="{AE8C3773-9F26-69B5-3E07-EADE7D5BB3C7}"/>
              </a:ext>
            </a:extLst>
          </p:cNvPr>
          <p:cNvSpPr/>
          <p:nvPr/>
        </p:nvSpPr>
        <p:spPr>
          <a:xfrm rot="-10800000" flipH="1">
            <a:off x="-990600" y="-38099"/>
            <a:ext cx="6616144" cy="3721991"/>
          </a:xfrm>
          <a:custGeom>
            <a:avLst/>
            <a:gdLst/>
            <a:ahLst/>
            <a:cxnLst/>
            <a:rect l="l" t="t" r="r" b="b"/>
            <a:pathLst>
              <a:path w="8140144" h="4366077">
                <a:moveTo>
                  <a:pt x="8140144" y="0"/>
                </a:moveTo>
                <a:lnTo>
                  <a:pt x="0" y="0"/>
                </a:lnTo>
                <a:lnTo>
                  <a:pt x="0" y="4366077"/>
                </a:lnTo>
                <a:lnTo>
                  <a:pt x="8140144" y="4366077"/>
                </a:lnTo>
                <a:lnTo>
                  <a:pt x="8140144" y="0"/>
                </a:lnTo>
                <a:close/>
              </a:path>
            </a:pathLst>
          </a:custGeom>
          <a:blipFill dpi="0" rotWithShape="1">
            <a:blip r:embed="rId4">
              <a:alphaModFix amt="3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F6D932-6395-189E-A065-FA341C7535C0}"/>
              </a:ext>
            </a:extLst>
          </p:cNvPr>
          <p:cNvSpPr txBox="1"/>
          <p:nvPr/>
        </p:nvSpPr>
        <p:spPr>
          <a:xfrm>
            <a:off x="1143000" y="3624175"/>
            <a:ext cx="16376270" cy="4683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32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• Cloud security is essential for protecting digital assets in an evolving threat landscape.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32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• Security Command Center offers a comprehensive security management platform for Google Cloud users.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32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• Cloud Fend enhances security visibility, automates threat detection, and strengthens incident response.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32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• By implementing SCC best practices, organizations can reduce attack surfaces and maintain a secure cloud environment.</a:t>
            </a:r>
          </a:p>
          <a:p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514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5B30C4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798463" y="7810460"/>
            <a:ext cx="11158154" cy="6877480"/>
          </a:xfrm>
          <a:custGeom>
            <a:avLst/>
            <a:gdLst/>
            <a:ahLst/>
            <a:cxnLst/>
            <a:rect l="l" t="t" r="r" b="b"/>
            <a:pathLst>
              <a:path w="11158154" h="6877480">
                <a:moveTo>
                  <a:pt x="0" y="0"/>
                </a:moveTo>
                <a:lnTo>
                  <a:pt x="11158154" y="0"/>
                </a:lnTo>
                <a:lnTo>
                  <a:pt x="11158154" y="6877480"/>
                </a:lnTo>
                <a:lnTo>
                  <a:pt x="0" y="6877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2708923" y="-3507902"/>
            <a:ext cx="11158154" cy="6877480"/>
          </a:xfrm>
          <a:custGeom>
            <a:avLst/>
            <a:gdLst/>
            <a:ahLst/>
            <a:cxnLst/>
            <a:rect l="l" t="t" r="r" b="b"/>
            <a:pathLst>
              <a:path w="11158154" h="6877480">
                <a:moveTo>
                  <a:pt x="0" y="0"/>
                </a:moveTo>
                <a:lnTo>
                  <a:pt x="11158154" y="0"/>
                </a:lnTo>
                <a:lnTo>
                  <a:pt x="11158154" y="6877480"/>
                </a:lnTo>
                <a:lnTo>
                  <a:pt x="0" y="6877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7670624" y="3377429"/>
            <a:ext cx="822960" cy="4114800"/>
          </a:xfrm>
          <a:custGeom>
            <a:avLst/>
            <a:gdLst/>
            <a:ahLst/>
            <a:cxnLst/>
            <a:rect l="l" t="t" r="r" b="b"/>
            <a:pathLst>
              <a:path w="822960" h="4114800">
                <a:moveTo>
                  <a:pt x="0" y="0"/>
                </a:moveTo>
                <a:lnTo>
                  <a:pt x="822960" y="0"/>
                </a:lnTo>
                <a:lnTo>
                  <a:pt x="8229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1028700" y="3224187"/>
            <a:ext cx="6641924" cy="416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51"/>
              </a:lnSpc>
            </a:pPr>
            <a:r>
              <a:rPr lang="en-US" sz="16213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THANK YOU</a:t>
            </a: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0B747A43-699C-BFD3-CC3D-D442F1B84192}"/>
              </a:ext>
            </a:extLst>
          </p:cNvPr>
          <p:cNvSpPr/>
          <p:nvPr/>
        </p:nvSpPr>
        <p:spPr>
          <a:xfrm rot="-10738896" flipH="1">
            <a:off x="12939132" y="7431371"/>
            <a:ext cx="5331244" cy="2922782"/>
          </a:xfrm>
          <a:custGeom>
            <a:avLst/>
            <a:gdLst/>
            <a:ahLst/>
            <a:cxnLst/>
            <a:rect l="l" t="t" r="r" b="b"/>
            <a:pathLst>
              <a:path w="5989324" h="3212456">
                <a:moveTo>
                  <a:pt x="5989324" y="0"/>
                </a:moveTo>
                <a:lnTo>
                  <a:pt x="0" y="0"/>
                </a:lnTo>
                <a:lnTo>
                  <a:pt x="0" y="3212455"/>
                </a:lnTo>
                <a:lnTo>
                  <a:pt x="5989324" y="3212455"/>
                </a:lnTo>
                <a:lnTo>
                  <a:pt x="5989324" y="0"/>
                </a:lnTo>
                <a:close/>
              </a:path>
            </a:pathLst>
          </a:custGeom>
          <a:blipFill dpi="0" rotWithShape="1">
            <a:blip r:embed="rId6">
              <a:alphaModFix amt="5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984CA353-D045-6491-4648-D80EEC13954C}"/>
              </a:ext>
            </a:extLst>
          </p:cNvPr>
          <p:cNvSpPr/>
          <p:nvPr/>
        </p:nvSpPr>
        <p:spPr>
          <a:xfrm rot="-10800000" flipH="1">
            <a:off x="-990600" y="-38099"/>
            <a:ext cx="6616144" cy="3721991"/>
          </a:xfrm>
          <a:custGeom>
            <a:avLst/>
            <a:gdLst/>
            <a:ahLst/>
            <a:cxnLst/>
            <a:rect l="l" t="t" r="r" b="b"/>
            <a:pathLst>
              <a:path w="8140144" h="4366077">
                <a:moveTo>
                  <a:pt x="8140144" y="0"/>
                </a:moveTo>
                <a:lnTo>
                  <a:pt x="0" y="0"/>
                </a:lnTo>
                <a:lnTo>
                  <a:pt x="0" y="4366077"/>
                </a:lnTo>
                <a:lnTo>
                  <a:pt x="8140144" y="4366077"/>
                </a:lnTo>
                <a:lnTo>
                  <a:pt x="8140144" y="0"/>
                </a:lnTo>
                <a:close/>
              </a:path>
            </a:pathLst>
          </a:custGeom>
          <a:blipFill dpi="0" rotWithShape="1">
            <a:blip r:embed="rId6">
              <a:alphaModFix amt="3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31214D9-E06B-3FAD-7F4F-61062A418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1689" y="2272940"/>
            <a:ext cx="6096000" cy="60960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5B30C4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359691" y="1874730"/>
            <a:ext cx="6537539" cy="6537539"/>
          </a:xfrm>
          <a:custGeom>
            <a:avLst/>
            <a:gdLst/>
            <a:ahLst/>
            <a:cxnLst/>
            <a:rect l="l" t="t" r="r" b="b"/>
            <a:pathLst>
              <a:path w="6537539" h="6537539">
                <a:moveTo>
                  <a:pt x="0" y="0"/>
                </a:moveTo>
                <a:lnTo>
                  <a:pt x="6537539" y="0"/>
                </a:lnTo>
                <a:lnTo>
                  <a:pt x="6537539" y="6537540"/>
                </a:lnTo>
                <a:lnTo>
                  <a:pt x="0" y="6537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-798463" y="7810460"/>
            <a:ext cx="11158154" cy="6877480"/>
          </a:xfrm>
          <a:custGeom>
            <a:avLst/>
            <a:gdLst/>
            <a:ahLst/>
            <a:cxnLst/>
            <a:rect l="l" t="t" r="r" b="b"/>
            <a:pathLst>
              <a:path w="11158154" h="6877480">
                <a:moveTo>
                  <a:pt x="0" y="0"/>
                </a:moveTo>
                <a:lnTo>
                  <a:pt x="11158154" y="0"/>
                </a:lnTo>
                <a:lnTo>
                  <a:pt x="11158154" y="6877480"/>
                </a:lnTo>
                <a:lnTo>
                  <a:pt x="0" y="6877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2708923" y="-3507902"/>
            <a:ext cx="11158154" cy="6877480"/>
          </a:xfrm>
          <a:custGeom>
            <a:avLst/>
            <a:gdLst/>
            <a:ahLst/>
            <a:cxnLst/>
            <a:rect l="l" t="t" r="r" b="b"/>
            <a:pathLst>
              <a:path w="11158154" h="6877480">
                <a:moveTo>
                  <a:pt x="0" y="0"/>
                </a:moveTo>
                <a:lnTo>
                  <a:pt x="11158154" y="0"/>
                </a:lnTo>
                <a:lnTo>
                  <a:pt x="11158154" y="6877480"/>
                </a:lnTo>
                <a:lnTo>
                  <a:pt x="0" y="6877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1028700" y="2607016"/>
            <a:ext cx="5676900" cy="13172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3924300"/>
            <a:ext cx="8496300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u="none" strike="noStrike" spc="-11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Cloud security is a crucial aspect of modern computing, ensuring data integrity, confidentiality, and availability. Google Cloud Security Command Center (SCC) is a powerful tool designed to help organizations identify, detect, and mitigate security threats in real time. In this presentation, we introduce Cloud Fend, a project that leverages SCC to enhance security in Google Cloud environments.</a:t>
            </a: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38714312-FA2E-7789-0CCF-4E727FAC834F}"/>
              </a:ext>
            </a:extLst>
          </p:cNvPr>
          <p:cNvSpPr/>
          <p:nvPr/>
        </p:nvSpPr>
        <p:spPr>
          <a:xfrm rot="-10738896" flipH="1">
            <a:off x="12939132" y="7431371"/>
            <a:ext cx="5331244" cy="2922782"/>
          </a:xfrm>
          <a:custGeom>
            <a:avLst/>
            <a:gdLst/>
            <a:ahLst/>
            <a:cxnLst/>
            <a:rect l="l" t="t" r="r" b="b"/>
            <a:pathLst>
              <a:path w="5989324" h="3212456">
                <a:moveTo>
                  <a:pt x="5989324" y="0"/>
                </a:moveTo>
                <a:lnTo>
                  <a:pt x="0" y="0"/>
                </a:lnTo>
                <a:lnTo>
                  <a:pt x="0" y="3212455"/>
                </a:lnTo>
                <a:lnTo>
                  <a:pt x="5989324" y="3212455"/>
                </a:lnTo>
                <a:lnTo>
                  <a:pt x="5989324" y="0"/>
                </a:lnTo>
                <a:close/>
              </a:path>
            </a:pathLst>
          </a:custGeom>
          <a:blipFill dpi="0" rotWithShape="1">
            <a:blip r:embed="rId6">
              <a:alphaModFix amt="5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3">
            <a:extLst>
              <a:ext uri="{FF2B5EF4-FFF2-40B4-BE49-F238E27FC236}">
                <a16:creationId xmlns:a16="http://schemas.microsoft.com/office/drawing/2014/main" id="{94E3033C-889D-22B8-F707-4AA08FCB18A6}"/>
              </a:ext>
            </a:extLst>
          </p:cNvPr>
          <p:cNvSpPr/>
          <p:nvPr/>
        </p:nvSpPr>
        <p:spPr>
          <a:xfrm rot="-10800000" flipH="1">
            <a:off x="-990600" y="-26291"/>
            <a:ext cx="6616144" cy="3721991"/>
          </a:xfrm>
          <a:custGeom>
            <a:avLst/>
            <a:gdLst/>
            <a:ahLst/>
            <a:cxnLst/>
            <a:rect l="l" t="t" r="r" b="b"/>
            <a:pathLst>
              <a:path w="8140144" h="4366077">
                <a:moveTo>
                  <a:pt x="8140144" y="0"/>
                </a:moveTo>
                <a:lnTo>
                  <a:pt x="0" y="0"/>
                </a:lnTo>
                <a:lnTo>
                  <a:pt x="0" y="4366077"/>
                </a:lnTo>
                <a:lnTo>
                  <a:pt x="8140144" y="4366077"/>
                </a:lnTo>
                <a:lnTo>
                  <a:pt x="8140144" y="0"/>
                </a:lnTo>
                <a:close/>
              </a:path>
            </a:pathLst>
          </a:custGeom>
          <a:blipFill dpi="0" rotWithShape="1">
            <a:blip r:embed="rId6">
              <a:alphaModFix amt="3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0738A6-9C0B-D82E-804F-2855D11D8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00" y="2095500"/>
            <a:ext cx="6096000" cy="6096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5B30C4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-798463" y="7810460"/>
            <a:ext cx="11158154" cy="6877480"/>
          </a:xfrm>
          <a:custGeom>
            <a:avLst/>
            <a:gdLst/>
            <a:ahLst/>
            <a:cxnLst/>
            <a:rect l="l" t="t" r="r" b="b"/>
            <a:pathLst>
              <a:path w="11158154" h="6877480">
                <a:moveTo>
                  <a:pt x="0" y="0"/>
                </a:moveTo>
                <a:lnTo>
                  <a:pt x="11158154" y="0"/>
                </a:lnTo>
                <a:lnTo>
                  <a:pt x="11158154" y="6877480"/>
                </a:lnTo>
                <a:lnTo>
                  <a:pt x="0" y="6877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2708923" y="-3507902"/>
            <a:ext cx="11158154" cy="6877480"/>
          </a:xfrm>
          <a:custGeom>
            <a:avLst/>
            <a:gdLst/>
            <a:ahLst/>
            <a:cxnLst/>
            <a:rect l="l" t="t" r="r" b="b"/>
            <a:pathLst>
              <a:path w="11158154" h="6877480">
                <a:moveTo>
                  <a:pt x="0" y="0"/>
                </a:moveTo>
                <a:lnTo>
                  <a:pt x="11158154" y="0"/>
                </a:lnTo>
                <a:lnTo>
                  <a:pt x="11158154" y="6877480"/>
                </a:lnTo>
                <a:lnTo>
                  <a:pt x="0" y="6877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304800" y="3775368"/>
            <a:ext cx="4986396" cy="4986396"/>
          </a:xfrm>
          <a:custGeom>
            <a:avLst/>
            <a:gdLst/>
            <a:ahLst/>
            <a:cxnLst/>
            <a:rect l="l" t="t" r="r" b="b"/>
            <a:pathLst>
              <a:path w="4986396" h="4986396">
                <a:moveTo>
                  <a:pt x="0" y="0"/>
                </a:moveTo>
                <a:lnTo>
                  <a:pt x="4986396" y="0"/>
                </a:lnTo>
                <a:lnTo>
                  <a:pt x="4986396" y="4986396"/>
                </a:lnTo>
                <a:lnTo>
                  <a:pt x="0" y="49863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2743200" y="1975611"/>
            <a:ext cx="3599514" cy="3599514"/>
          </a:xfrm>
          <a:custGeom>
            <a:avLst/>
            <a:gdLst/>
            <a:ahLst/>
            <a:cxnLst/>
            <a:rect l="l" t="t" r="r" b="b"/>
            <a:pathLst>
              <a:path w="3599514" h="3599514">
                <a:moveTo>
                  <a:pt x="0" y="0"/>
                </a:moveTo>
                <a:lnTo>
                  <a:pt x="3599514" y="0"/>
                </a:lnTo>
                <a:lnTo>
                  <a:pt x="3599514" y="3599514"/>
                </a:lnTo>
                <a:lnTo>
                  <a:pt x="0" y="35995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6728807" y="2751843"/>
            <a:ext cx="10949593" cy="54168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spcBef>
                <a:spcPct val="0"/>
              </a:spcBef>
            </a:pPr>
            <a:r>
              <a:rPr lang="en-US" sz="3200" u="none" strike="noStrike" spc="-11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r>
              <a:rPr lang="en-US" sz="3200" b="1" u="none" strike="noStrike" spc="-11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Identify Application Vulnerabilities</a:t>
            </a:r>
            <a:r>
              <a:rPr lang="en-US" sz="3200" u="none" strike="noStrike" spc="-11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: Detect security weaknesses within cloud applications and infrastructure.</a:t>
            </a:r>
          </a:p>
          <a:p>
            <a:pPr marL="0" lvl="1" indent="0">
              <a:spcBef>
                <a:spcPct val="0"/>
              </a:spcBef>
            </a:pPr>
            <a:endParaRPr lang="en-US" sz="3200" u="none" strike="noStrike" spc="-110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1" indent="0">
              <a:spcBef>
                <a:spcPct val="0"/>
              </a:spcBef>
            </a:pPr>
            <a:r>
              <a:rPr lang="en-US" sz="3200" u="none" strike="noStrike" spc="-11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r>
              <a:rPr lang="en-US" sz="3200" b="1" u="none" strike="noStrike" spc="-11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Detect and Investigate Threats</a:t>
            </a:r>
            <a:r>
              <a:rPr lang="en-US" sz="3200" u="none" strike="noStrike" spc="-11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: Monitor for anomalies, unauthorized access, and security incidents.</a:t>
            </a:r>
          </a:p>
          <a:p>
            <a:pPr marL="0" lvl="1" indent="0">
              <a:spcBef>
                <a:spcPct val="0"/>
              </a:spcBef>
            </a:pPr>
            <a:endParaRPr lang="en-US" sz="3200" u="none" strike="noStrike" spc="-110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1" indent="0">
              <a:spcBef>
                <a:spcPct val="0"/>
              </a:spcBef>
            </a:pPr>
            <a:r>
              <a:rPr lang="en-US" sz="3200" u="none" strike="noStrike" spc="-11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r>
              <a:rPr lang="en-US" sz="3200" b="1" u="none" strike="noStrike" spc="-11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Mitigate Threats and Vulnerabilities</a:t>
            </a:r>
            <a:r>
              <a:rPr lang="en-US" sz="3200" u="none" strike="noStrike" spc="-11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: Implement proactive remediation strategies to prevent cyber threats.</a:t>
            </a:r>
          </a:p>
          <a:p>
            <a:pPr marL="0" lvl="1" indent="0">
              <a:spcBef>
                <a:spcPct val="0"/>
              </a:spcBef>
            </a:pPr>
            <a:endParaRPr lang="en-US" sz="3200" u="none" strike="noStrike" spc="-110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1" indent="0">
              <a:spcBef>
                <a:spcPct val="0"/>
              </a:spcBef>
            </a:pPr>
            <a:r>
              <a:rPr lang="en-US" sz="3200" u="none" strike="noStrike" spc="-11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r>
              <a:rPr lang="en-US" sz="3200" b="1" u="none" strike="noStrike" spc="-11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Ensure Proactive Cloud Security Management</a:t>
            </a:r>
            <a:r>
              <a:rPr lang="en-US" sz="3200" u="none" strike="noStrike" spc="-11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: Automate security workflows and enhance cloud resilience.</a:t>
            </a: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AB27F53D-67EA-FDD8-9A63-47DF8C899BE9}"/>
              </a:ext>
            </a:extLst>
          </p:cNvPr>
          <p:cNvSpPr/>
          <p:nvPr/>
        </p:nvSpPr>
        <p:spPr>
          <a:xfrm rot="-10738896" flipH="1">
            <a:off x="12939132" y="7431371"/>
            <a:ext cx="5331244" cy="2922782"/>
          </a:xfrm>
          <a:custGeom>
            <a:avLst/>
            <a:gdLst/>
            <a:ahLst/>
            <a:cxnLst/>
            <a:rect l="l" t="t" r="r" b="b"/>
            <a:pathLst>
              <a:path w="5989324" h="3212456">
                <a:moveTo>
                  <a:pt x="5989324" y="0"/>
                </a:moveTo>
                <a:lnTo>
                  <a:pt x="0" y="0"/>
                </a:lnTo>
                <a:lnTo>
                  <a:pt x="0" y="3212455"/>
                </a:lnTo>
                <a:lnTo>
                  <a:pt x="5989324" y="3212455"/>
                </a:lnTo>
                <a:lnTo>
                  <a:pt x="5989324" y="0"/>
                </a:lnTo>
                <a:close/>
              </a:path>
            </a:pathLst>
          </a:custGeom>
          <a:blipFill dpi="0" rotWithShape="1">
            <a:blip r:embed="rId6">
              <a:alphaModFix amt="5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3">
            <a:extLst>
              <a:ext uri="{FF2B5EF4-FFF2-40B4-BE49-F238E27FC236}">
                <a16:creationId xmlns:a16="http://schemas.microsoft.com/office/drawing/2014/main" id="{99E20903-643C-AA67-108A-367724B1475D}"/>
              </a:ext>
            </a:extLst>
          </p:cNvPr>
          <p:cNvSpPr/>
          <p:nvPr/>
        </p:nvSpPr>
        <p:spPr>
          <a:xfrm rot="-10800000" flipH="1">
            <a:off x="-990600" y="-38099"/>
            <a:ext cx="6616144" cy="3721991"/>
          </a:xfrm>
          <a:custGeom>
            <a:avLst/>
            <a:gdLst/>
            <a:ahLst/>
            <a:cxnLst/>
            <a:rect l="l" t="t" r="r" b="b"/>
            <a:pathLst>
              <a:path w="8140144" h="4366077">
                <a:moveTo>
                  <a:pt x="8140144" y="0"/>
                </a:moveTo>
                <a:lnTo>
                  <a:pt x="0" y="0"/>
                </a:lnTo>
                <a:lnTo>
                  <a:pt x="0" y="4366077"/>
                </a:lnTo>
                <a:lnTo>
                  <a:pt x="8140144" y="4366077"/>
                </a:lnTo>
                <a:lnTo>
                  <a:pt x="8140144" y="0"/>
                </a:lnTo>
                <a:close/>
              </a:path>
            </a:pathLst>
          </a:custGeom>
          <a:blipFill dpi="0" rotWithShape="1">
            <a:blip r:embed="rId6">
              <a:alphaModFix amt="3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8" name="TextBox 3"/>
          <p:cNvSpPr txBox="1"/>
          <p:nvPr/>
        </p:nvSpPr>
        <p:spPr>
          <a:xfrm>
            <a:off x="6781800" y="419100"/>
            <a:ext cx="6362460" cy="2051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8000" b="1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Objectives of Cloud Fend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E286BDF-CB60-2796-251A-2AA684593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34" y="3965671"/>
            <a:ext cx="4605789" cy="46057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63BEB731-E7A1-7FD9-1C04-51E15B17C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918" y="2092199"/>
            <a:ext cx="3368078" cy="336807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5B30C4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798463" y="7810460"/>
            <a:ext cx="11158154" cy="6877480"/>
          </a:xfrm>
          <a:custGeom>
            <a:avLst/>
            <a:gdLst/>
            <a:ahLst/>
            <a:cxnLst/>
            <a:rect l="l" t="t" r="r" b="b"/>
            <a:pathLst>
              <a:path w="11158154" h="6877480">
                <a:moveTo>
                  <a:pt x="0" y="0"/>
                </a:moveTo>
                <a:lnTo>
                  <a:pt x="11158154" y="0"/>
                </a:lnTo>
                <a:lnTo>
                  <a:pt x="11158154" y="6877480"/>
                </a:lnTo>
                <a:lnTo>
                  <a:pt x="0" y="6877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2708923" y="-3507902"/>
            <a:ext cx="11158154" cy="6877480"/>
          </a:xfrm>
          <a:custGeom>
            <a:avLst/>
            <a:gdLst/>
            <a:ahLst/>
            <a:cxnLst/>
            <a:rect l="l" t="t" r="r" b="b"/>
            <a:pathLst>
              <a:path w="11158154" h="6877480">
                <a:moveTo>
                  <a:pt x="0" y="0"/>
                </a:moveTo>
                <a:lnTo>
                  <a:pt x="11158154" y="0"/>
                </a:lnTo>
                <a:lnTo>
                  <a:pt x="11158154" y="6877480"/>
                </a:lnTo>
                <a:lnTo>
                  <a:pt x="0" y="6877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0950374" y="2249000"/>
            <a:ext cx="7185226" cy="6640346"/>
          </a:xfrm>
          <a:custGeom>
            <a:avLst/>
            <a:gdLst/>
            <a:ahLst/>
            <a:cxnLst/>
            <a:rect l="l" t="t" r="r" b="b"/>
            <a:pathLst>
              <a:path w="7185226" h="6640346">
                <a:moveTo>
                  <a:pt x="0" y="0"/>
                </a:moveTo>
                <a:lnTo>
                  <a:pt x="7185226" y="0"/>
                </a:lnTo>
                <a:lnTo>
                  <a:pt x="7185226" y="6640346"/>
                </a:lnTo>
                <a:lnTo>
                  <a:pt x="0" y="66403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685800" y="1866900"/>
            <a:ext cx="8648700" cy="1013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8000" b="1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Why Cloud Security?</a:t>
            </a:r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FB938369-371E-825F-CF18-5A9B014D8499}"/>
              </a:ext>
            </a:extLst>
          </p:cNvPr>
          <p:cNvSpPr/>
          <p:nvPr/>
        </p:nvSpPr>
        <p:spPr>
          <a:xfrm rot="-10738896" flipH="1">
            <a:off x="12939132" y="7431371"/>
            <a:ext cx="5331244" cy="2922782"/>
          </a:xfrm>
          <a:custGeom>
            <a:avLst/>
            <a:gdLst/>
            <a:ahLst/>
            <a:cxnLst/>
            <a:rect l="l" t="t" r="r" b="b"/>
            <a:pathLst>
              <a:path w="5989324" h="3212456">
                <a:moveTo>
                  <a:pt x="5989324" y="0"/>
                </a:moveTo>
                <a:lnTo>
                  <a:pt x="0" y="0"/>
                </a:lnTo>
                <a:lnTo>
                  <a:pt x="0" y="3212455"/>
                </a:lnTo>
                <a:lnTo>
                  <a:pt x="5989324" y="3212455"/>
                </a:lnTo>
                <a:lnTo>
                  <a:pt x="5989324" y="0"/>
                </a:lnTo>
                <a:close/>
              </a:path>
            </a:pathLst>
          </a:custGeom>
          <a:blipFill dpi="0" rotWithShape="1">
            <a:blip r:embed="rId6">
              <a:alphaModFix amt="5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Freeform 3">
            <a:extLst>
              <a:ext uri="{FF2B5EF4-FFF2-40B4-BE49-F238E27FC236}">
                <a16:creationId xmlns:a16="http://schemas.microsoft.com/office/drawing/2014/main" id="{34DF49AA-6FCA-AC67-45D7-E18174DC0D2B}"/>
              </a:ext>
            </a:extLst>
          </p:cNvPr>
          <p:cNvSpPr/>
          <p:nvPr/>
        </p:nvSpPr>
        <p:spPr>
          <a:xfrm rot="-10800000" flipH="1">
            <a:off x="-990600" y="-38099"/>
            <a:ext cx="6616144" cy="3721991"/>
          </a:xfrm>
          <a:custGeom>
            <a:avLst/>
            <a:gdLst/>
            <a:ahLst/>
            <a:cxnLst/>
            <a:rect l="l" t="t" r="r" b="b"/>
            <a:pathLst>
              <a:path w="8140144" h="4366077">
                <a:moveTo>
                  <a:pt x="8140144" y="0"/>
                </a:moveTo>
                <a:lnTo>
                  <a:pt x="0" y="0"/>
                </a:lnTo>
                <a:lnTo>
                  <a:pt x="0" y="4366077"/>
                </a:lnTo>
                <a:lnTo>
                  <a:pt x="8140144" y="4366077"/>
                </a:lnTo>
                <a:lnTo>
                  <a:pt x="8140144" y="0"/>
                </a:lnTo>
                <a:close/>
              </a:path>
            </a:pathLst>
          </a:custGeom>
          <a:blipFill dpi="0" rotWithShape="1">
            <a:blip r:embed="rId6">
              <a:alphaModFix amt="3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C08E47-3C8E-796D-8D10-A42FBB1AE1DC}"/>
              </a:ext>
            </a:extLst>
          </p:cNvPr>
          <p:cNvSpPr txBox="1"/>
          <p:nvPr/>
        </p:nvSpPr>
        <p:spPr>
          <a:xfrm>
            <a:off x="762000" y="2933700"/>
            <a:ext cx="10112174" cy="7102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3200" b="1" kern="10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Google Cloud SCC</a:t>
            </a:r>
            <a:r>
              <a:rPr lang="en-IN" sz="3200" kern="10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 provides centralized visibility and control over security risks. Key benefits include: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3200" b="1" kern="10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Unified Security Management:</a:t>
            </a:r>
            <a:r>
              <a:rPr lang="en-IN" sz="3200" kern="10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 Centralized monitoring and threat detection across GCP resources.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3200" b="1" kern="10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Automated Risk Detection:</a:t>
            </a:r>
            <a:r>
              <a:rPr lang="en-IN" sz="3200" kern="10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 AI-driven threat intelligence to detect vulnerabilities and suspicious activity.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3200" b="1" kern="10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Compliance and Policy Enforcement:</a:t>
            </a:r>
            <a:r>
              <a:rPr lang="en-IN" sz="3200" kern="10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 Helps organizations adhere to industry security standards and regulations.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E049ACA-8D29-1DEB-4CFD-EF6E9C1EA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2054" y="2933700"/>
            <a:ext cx="5254548" cy="525454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5B30C4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798464" y="7879999"/>
            <a:ext cx="11158154" cy="6877480"/>
          </a:xfrm>
          <a:custGeom>
            <a:avLst/>
            <a:gdLst/>
            <a:ahLst/>
            <a:cxnLst/>
            <a:rect l="l" t="t" r="r" b="b"/>
            <a:pathLst>
              <a:path w="11158154" h="6877480">
                <a:moveTo>
                  <a:pt x="0" y="0"/>
                </a:moveTo>
                <a:lnTo>
                  <a:pt x="11158154" y="0"/>
                </a:lnTo>
                <a:lnTo>
                  <a:pt x="11158154" y="6877480"/>
                </a:lnTo>
                <a:lnTo>
                  <a:pt x="0" y="6877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2708923" y="-3507902"/>
            <a:ext cx="11158154" cy="6877480"/>
          </a:xfrm>
          <a:custGeom>
            <a:avLst/>
            <a:gdLst/>
            <a:ahLst/>
            <a:cxnLst/>
            <a:rect l="l" t="t" r="r" b="b"/>
            <a:pathLst>
              <a:path w="11158154" h="6877480">
                <a:moveTo>
                  <a:pt x="0" y="0"/>
                </a:moveTo>
                <a:lnTo>
                  <a:pt x="11158154" y="0"/>
                </a:lnTo>
                <a:lnTo>
                  <a:pt x="11158154" y="6877480"/>
                </a:lnTo>
                <a:lnTo>
                  <a:pt x="0" y="6877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2770922" y="5238916"/>
            <a:ext cx="4019384" cy="4019384"/>
          </a:xfrm>
          <a:custGeom>
            <a:avLst/>
            <a:gdLst/>
            <a:ahLst/>
            <a:cxnLst/>
            <a:rect l="l" t="t" r="r" b="b"/>
            <a:pathLst>
              <a:path w="4019384" h="4019384">
                <a:moveTo>
                  <a:pt x="0" y="0"/>
                </a:moveTo>
                <a:lnTo>
                  <a:pt x="4019384" y="0"/>
                </a:lnTo>
                <a:lnTo>
                  <a:pt x="4019384" y="4019384"/>
                </a:lnTo>
                <a:lnTo>
                  <a:pt x="0" y="40193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>
            <a:off x="913752" y="5530297"/>
            <a:ext cx="1685720" cy="1685720"/>
          </a:xfrm>
          <a:custGeom>
            <a:avLst/>
            <a:gdLst/>
            <a:ahLst/>
            <a:cxnLst/>
            <a:rect l="l" t="t" r="r" b="b"/>
            <a:pathLst>
              <a:path w="1685720" h="1685720">
                <a:moveTo>
                  <a:pt x="0" y="0"/>
                </a:moveTo>
                <a:lnTo>
                  <a:pt x="1685720" y="0"/>
                </a:lnTo>
                <a:lnTo>
                  <a:pt x="1685720" y="1685720"/>
                </a:lnTo>
                <a:lnTo>
                  <a:pt x="0" y="16857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EE55306E-C4AA-6782-DD2A-C21C3CE20B64}"/>
              </a:ext>
            </a:extLst>
          </p:cNvPr>
          <p:cNvSpPr/>
          <p:nvPr/>
        </p:nvSpPr>
        <p:spPr>
          <a:xfrm rot="-10738896" flipH="1">
            <a:off x="12939132" y="7431371"/>
            <a:ext cx="5331244" cy="2922782"/>
          </a:xfrm>
          <a:custGeom>
            <a:avLst/>
            <a:gdLst/>
            <a:ahLst/>
            <a:cxnLst/>
            <a:rect l="l" t="t" r="r" b="b"/>
            <a:pathLst>
              <a:path w="5989324" h="3212456">
                <a:moveTo>
                  <a:pt x="5989324" y="0"/>
                </a:moveTo>
                <a:lnTo>
                  <a:pt x="0" y="0"/>
                </a:lnTo>
                <a:lnTo>
                  <a:pt x="0" y="3212455"/>
                </a:lnTo>
                <a:lnTo>
                  <a:pt x="5989324" y="3212455"/>
                </a:lnTo>
                <a:lnTo>
                  <a:pt x="5989324" y="0"/>
                </a:lnTo>
                <a:close/>
              </a:path>
            </a:pathLst>
          </a:custGeom>
          <a:blipFill dpi="0" rotWithShape="1">
            <a:blip r:embed="rId6">
              <a:alphaModFix amt="5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1" name="Freeform 3">
            <a:extLst>
              <a:ext uri="{FF2B5EF4-FFF2-40B4-BE49-F238E27FC236}">
                <a16:creationId xmlns:a16="http://schemas.microsoft.com/office/drawing/2014/main" id="{4EC8E207-3651-CA3B-FBA2-E5AB00A85806}"/>
              </a:ext>
            </a:extLst>
          </p:cNvPr>
          <p:cNvSpPr/>
          <p:nvPr/>
        </p:nvSpPr>
        <p:spPr>
          <a:xfrm rot="-10800000" flipH="1">
            <a:off x="-990600" y="-38099"/>
            <a:ext cx="6616144" cy="3721991"/>
          </a:xfrm>
          <a:custGeom>
            <a:avLst/>
            <a:gdLst/>
            <a:ahLst/>
            <a:cxnLst/>
            <a:rect l="l" t="t" r="r" b="b"/>
            <a:pathLst>
              <a:path w="8140144" h="4366077">
                <a:moveTo>
                  <a:pt x="8140144" y="0"/>
                </a:moveTo>
                <a:lnTo>
                  <a:pt x="0" y="0"/>
                </a:lnTo>
                <a:lnTo>
                  <a:pt x="0" y="4366077"/>
                </a:lnTo>
                <a:lnTo>
                  <a:pt x="8140144" y="4366077"/>
                </a:lnTo>
                <a:lnTo>
                  <a:pt x="8140144" y="0"/>
                </a:lnTo>
                <a:close/>
              </a:path>
            </a:pathLst>
          </a:custGeom>
          <a:blipFill dpi="0" rotWithShape="1">
            <a:blip r:embed="rId6">
              <a:alphaModFix amt="3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2" name="TextBox 8"/>
          <p:cNvSpPr txBox="1"/>
          <p:nvPr/>
        </p:nvSpPr>
        <p:spPr>
          <a:xfrm>
            <a:off x="994953" y="2019300"/>
            <a:ext cx="6434331" cy="30392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8000" b="1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Identifying Application Vulnerabilities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262F10-1B94-83BC-9551-85897E532902}"/>
              </a:ext>
            </a:extLst>
          </p:cNvPr>
          <p:cNvSpPr txBox="1"/>
          <p:nvPr/>
        </p:nvSpPr>
        <p:spPr>
          <a:xfrm>
            <a:off x="7611097" y="2752243"/>
            <a:ext cx="10261490" cy="521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3200" b="1" kern="10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SCC scans </a:t>
            </a:r>
            <a:r>
              <a:rPr lang="en-IN" sz="3200" kern="10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cloud workloads and applications to uncover misconfigurations and security gaps. It identifies weak IAM policies, exposed APIs, and unpatched software vulnerabilities.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3200" b="1" kern="10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Real-time risk assessment </a:t>
            </a:r>
            <a:r>
              <a:rPr lang="en-IN" sz="3200" kern="10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enables organizations to prioritize critical vulnerabilities.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3200" b="1" kern="10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Example:</a:t>
            </a:r>
            <a:r>
              <a:rPr lang="en-IN" sz="3200" kern="10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 Detection of public access to storage buckets or misconfigured firewall rules.</a:t>
            </a:r>
          </a:p>
          <a:p>
            <a:endParaRPr lang="en-IN" sz="32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3F6FD0C8-37E9-68F5-513B-D7999A92B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53" y="5595738"/>
            <a:ext cx="1520256" cy="152025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7A46D2-F8CB-CC08-7227-59258F99D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551" y="5357571"/>
            <a:ext cx="3746124" cy="37461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5B30C4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798463" y="7810460"/>
            <a:ext cx="11158154" cy="6877480"/>
          </a:xfrm>
          <a:custGeom>
            <a:avLst/>
            <a:gdLst/>
            <a:ahLst/>
            <a:cxnLst/>
            <a:rect l="l" t="t" r="r" b="b"/>
            <a:pathLst>
              <a:path w="11158154" h="6877480">
                <a:moveTo>
                  <a:pt x="0" y="0"/>
                </a:moveTo>
                <a:lnTo>
                  <a:pt x="11158154" y="0"/>
                </a:lnTo>
                <a:lnTo>
                  <a:pt x="11158154" y="6877480"/>
                </a:lnTo>
                <a:lnTo>
                  <a:pt x="0" y="6877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2708923" y="-3507902"/>
            <a:ext cx="11158154" cy="6877480"/>
          </a:xfrm>
          <a:custGeom>
            <a:avLst/>
            <a:gdLst/>
            <a:ahLst/>
            <a:cxnLst/>
            <a:rect l="l" t="t" r="r" b="b"/>
            <a:pathLst>
              <a:path w="11158154" h="6877480">
                <a:moveTo>
                  <a:pt x="0" y="0"/>
                </a:moveTo>
                <a:lnTo>
                  <a:pt x="11158154" y="0"/>
                </a:lnTo>
                <a:lnTo>
                  <a:pt x="11158154" y="6877480"/>
                </a:lnTo>
                <a:lnTo>
                  <a:pt x="0" y="6877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1235991" y="1775628"/>
            <a:ext cx="6899609" cy="6735744"/>
          </a:xfrm>
          <a:custGeom>
            <a:avLst/>
            <a:gdLst/>
            <a:ahLst/>
            <a:cxnLst/>
            <a:rect l="l" t="t" r="r" b="b"/>
            <a:pathLst>
              <a:path w="6899609" h="6735744">
                <a:moveTo>
                  <a:pt x="0" y="0"/>
                </a:moveTo>
                <a:lnTo>
                  <a:pt x="6899609" y="0"/>
                </a:lnTo>
                <a:lnTo>
                  <a:pt x="6899609" y="6735744"/>
                </a:lnTo>
                <a:lnTo>
                  <a:pt x="0" y="6735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8" name="Group 8"/>
          <p:cNvGrpSpPr/>
          <p:nvPr/>
        </p:nvGrpSpPr>
        <p:grpSpPr>
          <a:xfrm>
            <a:off x="11963402" y="2476498"/>
            <a:ext cx="5378474" cy="5506800"/>
            <a:chOff x="199920" y="-15945"/>
            <a:chExt cx="833266" cy="853147"/>
          </a:xfrm>
        </p:grpSpPr>
        <p:sp>
          <p:nvSpPr>
            <p:cNvPr id="9" name="Freeform 9"/>
            <p:cNvSpPr/>
            <p:nvPr/>
          </p:nvSpPr>
          <p:spPr>
            <a:xfrm>
              <a:off x="199920" y="-15945"/>
              <a:ext cx="833266" cy="853147"/>
            </a:xfrm>
            <a:custGeom>
              <a:avLst/>
              <a:gdLst/>
              <a:ahLst/>
              <a:cxnLst/>
              <a:rect l="l" t="t" r="r" b="b"/>
              <a:pathLst>
                <a:path w="833266" h="853147">
                  <a:moveTo>
                    <a:pt x="0" y="0"/>
                  </a:moveTo>
                  <a:lnTo>
                    <a:pt x="833266" y="0"/>
                  </a:lnTo>
                  <a:lnTo>
                    <a:pt x="833266" y="853147"/>
                  </a:lnTo>
                  <a:lnTo>
                    <a:pt x="0" y="853147"/>
                  </a:lnTo>
                  <a:close/>
                </a:path>
              </a:pathLst>
            </a:custGeom>
            <a:blipFill>
              <a:blip r:embed="rId6"/>
              <a:stretch>
                <a:fillRect l="-26837" r="-26837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80510" y="1485900"/>
            <a:ext cx="6358490" cy="3039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8000" b="1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Detecting and Investigating Threats</a:t>
            </a: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11833880-209D-EA99-6E35-8C1EA8B81C26}"/>
              </a:ext>
            </a:extLst>
          </p:cNvPr>
          <p:cNvSpPr/>
          <p:nvPr/>
        </p:nvSpPr>
        <p:spPr>
          <a:xfrm rot="-10738896" flipH="1">
            <a:off x="12939132" y="7431371"/>
            <a:ext cx="5331244" cy="2922782"/>
          </a:xfrm>
          <a:custGeom>
            <a:avLst/>
            <a:gdLst/>
            <a:ahLst/>
            <a:cxnLst/>
            <a:rect l="l" t="t" r="r" b="b"/>
            <a:pathLst>
              <a:path w="5989324" h="3212456">
                <a:moveTo>
                  <a:pt x="5989324" y="0"/>
                </a:moveTo>
                <a:lnTo>
                  <a:pt x="0" y="0"/>
                </a:lnTo>
                <a:lnTo>
                  <a:pt x="0" y="3212455"/>
                </a:lnTo>
                <a:lnTo>
                  <a:pt x="5989324" y="3212455"/>
                </a:lnTo>
                <a:lnTo>
                  <a:pt x="5989324" y="0"/>
                </a:lnTo>
                <a:close/>
              </a:path>
            </a:pathLst>
          </a:custGeom>
          <a:blipFill dpi="0" rotWithShape="1">
            <a:blip r:embed="rId7">
              <a:alphaModFix amt="54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3">
            <a:extLst>
              <a:ext uri="{FF2B5EF4-FFF2-40B4-BE49-F238E27FC236}">
                <a16:creationId xmlns:a16="http://schemas.microsoft.com/office/drawing/2014/main" id="{71E19F5B-48A6-123A-4DE8-84DA3CBD452D}"/>
              </a:ext>
            </a:extLst>
          </p:cNvPr>
          <p:cNvSpPr/>
          <p:nvPr/>
        </p:nvSpPr>
        <p:spPr>
          <a:xfrm rot="-10800000" flipH="1">
            <a:off x="-990600" y="-38099"/>
            <a:ext cx="6616144" cy="3721991"/>
          </a:xfrm>
          <a:custGeom>
            <a:avLst/>
            <a:gdLst/>
            <a:ahLst/>
            <a:cxnLst/>
            <a:rect l="l" t="t" r="r" b="b"/>
            <a:pathLst>
              <a:path w="8140144" h="4366077">
                <a:moveTo>
                  <a:pt x="8140144" y="0"/>
                </a:moveTo>
                <a:lnTo>
                  <a:pt x="0" y="0"/>
                </a:lnTo>
                <a:lnTo>
                  <a:pt x="0" y="4366077"/>
                </a:lnTo>
                <a:lnTo>
                  <a:pt x="8140144" y="4366077"/>
                </a:lnTo>
                <a:lnTo>
                  <a:pt x="8140144" y="0"/>
                </a:lnTo>
                <a:close/>
              </a:path>
            </a:pathLst>
          </a:custGeom>
          <a:blipFill dpi="0" rotWithShape="1">
            <a:blip r:embed="rId7">
              <a:alphaModFix amt="3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07832C-E560-B026-662F-3EE9221A68E2}"/>
              </a:ext>
            </a:extLst>
          </p:cNvPr>
          <p:cNvSpPr txBox="1"/>
          <p:nvPr/>
        </p:nvSpPr>
        <p:spPr>
          <a:xfrm>
            <a:off x="838200" y="4610100"/>
            <a:ext cx="10261490" cy="521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3200" b="1" kern="10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SCC integrates threat intelligence feeds to provide advanced threat detection.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3200" b="1" kern="10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It detects unauthorized access attempts, brute-force attacks, and malicious activity.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3200" b="1" kern="10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The system generates detailed logs for incident analysis using Google Cloud Logging and SIEM tools.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3200" b="1" kern="10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Example: Detecting an attacker attempting to escalate privileges within a GCP environment.</a:t>
            </a:r>
          </a:p>
          <a:p>
            <a:endParaRPr lang="en-IN" sz="32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5B30C4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-762000" y="8152686"/>
            <a:ext cx="11158154" cy="6877480"/>
          </a:xfrm>
          <a:custGeom>
            <a:avLst/>
            <a:gdLst/>
            <a:ahLst/>
            <a:cxnLst/>
            <a:rect l="l" t="t" r="r" b="b"/>
            <a:pathLst>
              <a:path w="11158154" h="6877480">
                <a:moveTo>
                  <a:pt x="0" y="0"/>
                </a:moveTo>
                <a:lnTo>
                  <a:pt x="11158154" y="0"/>
                </a:lnTo>
                <a:lnTo>
                  <a:pt x="11158154" y="6877480"/>
                </a:lnTo>
                <a:lnTo>
                  <a:pt x="0" y="6877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2708923" y="-3507902"/>
            <a:ext cx="11158154" cy="6877480"/>
          </a:xfrm>
          <a:custGeom>
            <a:avLst/>
            <a:gdLst/>
            <a:ahLst/>
            <a:cxnLst/>
            <a:rect l="l" t="t" r="r" b="b"/>
            <a:pathLst>
              <a:path w="11158154" h="6877480">
                <a:moveTo>
                  <a:pt x="0" y="0"/>
                </a:moveTo>
                <a:lnTo>
                  <a:pt x="11158154" y="0"/>
                </a:lnTo>
                <a:lnTo>
                  <a:pt x="11158154" y="6877480"/>
                </a:lnTo>
                <a:lnTo>
                  <a:pt x="0" y="6877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>
            <a:off x="-1295400" y="3462316"/>
            <a:ext cx="5454117" cy="3362369"/>
            <a:chOff x="0" y="0"/>
            <a:chExt cx="1436475" cy="8855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36475" cy="885562"/>
            </a:xfrm>
            <a:custGeom>
              <a:avLst/>
              <a:gdLst/>
              <a:ahLst/>
              <a:cxnLst/>
              <a:rect l="l" t="t" r="r" b="b"/>
              <a:pathLst>
                <a:path w="1436475" h="885562">
                  <a:moveTo>
                    <a:pt x="0" y="0"/>
                  </a:moveTo>
                  <a:lnTo>
                    <a:pt x="1436475" y="0"/>
                  </a:lnTo>
                  <a:lnTo>
                    <a:pt x="1436475" y="885562"/>
                  </a:lnTo>
                  <a:lnTo>
                    <a:pt x="0" y="885562"/>
                  </a:lnTo>
                  <a:close/>
                </a:path>
              </a:pathLst>
            </a:custGeom>
            <a:solidFill>
              <a:srgbClr val="787FF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8575"/>
              <a:ext cx="1436475" cy="856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6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143000" y="2115263"/>
            <a:ext cx="6056473" cy="6056473"/>
          </a:xfrm>
          <a:custGeom>
            <a:avLst/>
            <a:gdLst/>
            <a:ahLst/>
            <a:cxnLst/>
            <a:rect l="l" t="t" r="r" b="b"/>
            <a:pathLst>
              <a:path w="6056473" h="6056473">
                <a:moveTo>
                  <a:pt x="0" y="0"/>
                </a:moveTo>
                <a:lnTo>
                  <a:pt x="6056474" y="0"/>
                </a:lnTo>
                <a:lnTo>
                  <a:pt x="6056474" y="6056474"/>
                </a:lnTo>
                <a:lnTo>
                  <a:pt x="0" y="6056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7366754" y="2902496"/>
            <a:ext cx="10539976" cy="5821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ct val="150000"/>
              </a:lnSpc>
              <a:spcBef>
                <a:spcPct val="0"/>
              </a:spcBef>
            </a:pPr>
            <a:r>
              <a:rPr lang="en-US" sz="3200" u="none" strike="noStrike" spc="-11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• SCC provides automated security policy enforcement to mitigate risks.</a:t>
            </a:r>
          </a:p>
          <a:p>
            <a:pPr marL="0" lvl="1" indent="0">
              <a:lnSpc>
                <a:spcPct val="150000"/>
              </a:lnSpc>
              <a:spcBef>
                <a:spcPct val="0"/>
              </a:spcBef>
            </a:pPr>
            <a:r>
              <a:rPr lang="en-US" sz="3200" u="none" strike="noStrike" spc="-11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• Organizations can set up alerts and response workflows to remediate threats proactively.</a:t>
            </a:r>
          </a:p>
          <a:p>
            <a:pPr marL="0" lvl="1" indent="0">
              <a:lnSpc>
                <a:spcPct val="150000"/>
              </a:lnSpc>
              <a:spcBef>
                <a:spcPct val="0"/>
              </a:spcBef>
            </a:pPr>
            <a:r>
              <a:rPr lang="en-US" sz="3200" u="none" strike="noStrike" spc="-11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• The Challenge Lab offers a hands-on approach to learning how SCC mitigates real-world security threats.</a:t>
            </a:r>
          </a:p>
          <a:p>
            <a:pPr marL="0" lvl="1" indent="0">
              <a:lnSpc>
                <a:spcPct val="150000"/>
              </a:lnSpc>
              <a:spcBef>
                <a:spcPct val="0"/>
              </a:spcBef>
            </a:pPr>
            <a:r>
              <a:rPr lang="en-US" sz="3200" u="none" strike="noStrike" spc="-11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• Example: SCC automatically revoking unauthorized IAM role assignments to prevent privilege escalation.</a:t>
            </a: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EB3907BD-3259-CB53-2830-B94170990526}"/>
              </a:ext>
            </a:extLst>
          </p:cNvPr>
          <p:cNvSpPr/>
          <p:nvPr/>
        </p:nvSpPr>
        <p:spPr>
          <a:xfrm rot="-10738896" flipH="1">
            <a:off x="12939132" y="7431371"/>
            <a:ext cx="5331244" cy="2922782"/>
          </a:xfrm>
          <a:custGeom>
            <a:avLst/>
            <a:gdLst/>
            <a:ahLst/>
            <a:cxnLst/>
            <a:rect l="l" t="t" r="r" b="b"/>
            <a:pathLst>
              <a:path w="5989324" h="3212456">
                <a:moveTo>
                  <a:pt x="5989324" y="0"/>
                </a:moveTo>
                <a:lnTo>
                  <a:pt x="0" y="0"/>
                </a:lnTo>
                <a:lnTo>
                  <a:pt x="0" y="3212455"/>
                </a:lnTo>
                <a:lnTo>
                  <a:pt x="5989324" y="3212455"/>
                </a:lnTo>
                <a:lnTo>
                  <a:pt x="5989324" y="0"/>
                </a:lnTo>
                <a:close/>
              </a:path>
            </a:pathLst>
          </a:custGeom>
          <a:blipFill dpi="0" rotWithShape="1">
            <a:blip r:embed="rId6">
              <a:alphaModFix amt="3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F487A458-DDD1-6C43-AC7B-C0B374603115}"/>
              </a:ext>
            </a:extLst>
          </p:cNvPr>
          <p:cNvSpPr/>
          <p:nvPr/>
        </p:nvSpPr>
        <p:spPr>
          <a:xfrm rot="-10800000" flipH="1">
            <a:off x="-990600" y="-38099"/>
            <a:ext cx="6616144" cy="3721991"/>
          </a:xfrm>
          <a:custGeom>
            <a:avLst/>
            <a:gdLst/>
            <a:ahLst/>
            <a:cxnLst/>
            <a:rect l="l" t="t" r="r" b="b"/>
            <a:pathLst>
              <a:path w="8140144" h="4366077">
                <a:moveTo>
                  <a:pt x="8140144" y="0"/>
                </a:moveTo>
                <a:lnTo>
                  <a:pt x="0" y="0"/>
                </a:lnTo>
                <a:lnTo>
                  <a:pt x="0" y="4366077"/>
                </a:lnTo>
                <a:lnTo>
                  <a:pt x="8140144" y="4366077"/>
                </a:lnTo>
                <a:lnTo>
                  <a:pt x="8140144" y="0"/>
                </a:lnTo>
                <a:close/>
              </a:path>
            </a:pathLst>
          </a:custGeom>
          <a:blipFill dpi="0" rotWithShape="1">
            <a:blip r:embed="rId6">
              <a:alphaModFix amt="3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9" name="TextBox 3"/>
          <p:cNvSpPr txBox="1"/>
          <p:nvPr/>
        </p:nvSpPr>
        <p:spPr>
          <a:xfrm>
            <a:off x="7239000" y="876300"/>
            <a:ext cx="10539976" cy="2026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8000" b="1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Mitigating Threats &amp; Vulnerabilities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3C546BD-E412-BC93-62FF-2578D1F70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873" y="2389836"/>
            <a:ext cx="5507327" cy="55073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5B30C4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798463" y="7810460"/>
            <a:ext cx="11158154" cy="6877480"/>
          </a:xfrm>
          <a:custGeom>
            <a:avLst/>
            <a:gdLst/>
            <a:ahLst/>
            <a:cxnLst/>
            <a:rect l="l" t="t" r="r" b="b"/>
            <a:pathLst>
              <a:path w="11158154" h="6877480">
                <a:moveTo>
                  <a:pt x="0" y="0"/>
                </a:moveTo>
                <a:lnTo>
                  <a:pt x="11158154" y="0"/>
                </a:lnTo>
                <a:lnTo>
                  <a:pt x="11158154" y="6877480"/>
                </a:lnTo>
                <a:lnTo>
                  <a:pt x="0" y="6877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2708923" y="-3507902"/>
            <a:ext cx="11158154" cy="6877480"/>
          </a:xfrm>
          <a:custGeom>
            <a:avLst/>
            <a:gdLst/>
            <a:ahLst/>
            <a:cxnLst/>
            <a:rect l="l" t="t" r="r" b="b"/>
            <a:pathLst>
              <a:path w="11158154" h="6877480">
                <a:moveTo>
                  <a:pt x="0" y="0"/>
                </a:moveTo>
                <a:lnTo>
                  <a:pt x="11158154" y="0"/>
                </a:lnTo>
                <a:lnTo>
                  <a:pt x="11158154" y="6877480"/>
                </a:lnTo>
                <a:lnTo>
                  <a:pt x="0" y="6877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5867400" y="3083065"/>
            <a:ext cx="2365795" cy="2365795"/>
          </a:xfrm>
          <a:custGeom>
            <a:avLst/>
            <a:gdLst/>
            <a:ahLst/>
            <a:cxnLst/>
            <a:rect l="l" t="t" r="r" b="b"/>
            <a:pathLst>
              <a:path w="2365795" h="2365795">
                <a:moveTo>
                  <a:pt x="0" y="0"/>
                </a:moveTo>
                <a:lnTo>
                  <a:pt x="2365795" y="0"/>
                </a:lnTo>
                <a:lnTo>
                  <a:pt x="2365795" y="2365795"/>
                </a:lnTo>
                <a:lnTo>
                  <a:pt x="0" y="23657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5863805" y="5717517"/>
            <a:ext cx="2365795" cy="2365795"/>
          </a:xfrm>
          <a:custGeom>
            <a:avLst/>
            <a:gdLst/>
            <a:ahLst/>
            <a:cxnLst/>
            <a:rect l="l" t="t" r="r" b="b"/>
            <a:pathLst>
              <a:path w="2365795" h="2365795">
                <a:moveTo>
                  <a:pt x="0" y="0"/>
                </a:moveTo>
                <a:lnTo>
                  <a:pt x="2365795" y="0"/>
                </a:lnTo>
                <a:lnTo>
                  <a:pt x="2365795" y="2365795"/>
                </a:lnTo>
                <a:lnTo>
                  <a:pt x="0" y="23657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785158" y="3856806"/>
            <a:ext cx="5082242" cy="3039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8000" b="1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Unique Aspects of Cloud Fend</a:t>
            </a:r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68EA9C14-344E-61A3-0219-25DFB6AFD831}"/>
              </a:ext>
            </a:extLst>
          </p:cNvPr>
          <p:cNvSpPr/>
          <p:nvPr/>
        </p:nvSpPr>
        <p:spPr>
          <a:xfrm rot="-10738896" flipH="1">
            <a:off x="12939132" y="7431371"/>
            <a:ext cx="5331244" cy="2922782"/>
          </a:xfrm>
          <a:custGeom>
            <a:avLst/>
            <a:gdLst/>
            <a:ahLst/>
            <a:cxnLst/>
            <a:rect l="l" t="t" r="r" b="b"/>
            <a:pathLst>
              <a:path w="5989324" h="3212456">
                <a:moveTo>
                  <a:pt x="5989324" y="0"/>
                </a:moveTo>
                <a:lnTo>
                  <a:pt x="0" y="0"/>
                </a:lnTo>
                <a:lnTo>
                  <a:pt x="0" y="3212455"/>
                </a:lnTo>
                <a:lnTo>
                  <a:pt x="5989324" y="3212455"/>
                </a:lnTo>
                <a:lnTo>
                  <a:pt x="5989324" y="0"/>
                </a:lnTo>
                <a:close/>
              </a:path>
            </a:pathLst>
          </a:custGeom>
          <a:blipFill dpi="0" rotWithShape="1">
            <a:blip r:embed="rId6">
              <a:alphaModFix amt="5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id="{842EC990-A710-CC47-9C54-712B61780C81}"/>
              </a:ext>
            </a:extLst>
          </p:cNvPr>
          <p:cNvSpPr/>
          <p:nvPr/>
        </p:nvSpPr>
        <p:spPr>
          <a:xfrm rot="-10800000" flipH="1">
            <a:off x="-990600" y="-38099"/>
            <a:ext cx="6616144" cy="3721991"/>
          </a:xfrm>
          <a:custGeom>
            <a:avLst/>
            <a:gdLst/>
            <a:ahLst/>
            <a:cxnLst/>
            <a:rect l="l" t="t" r="r" b="b"/>
            <a:pathLst>
              <a:path w="8140144" h="4366077">
                <a:moveTo>
                  <a:pt x="8140144" y="0"/>
                </a:moveTo>
                <a:lnTo>
                  <a:pt x="0" y="0"/>
                </a:lnTo>
                <a:lnTo>
                  <a:pt x="0" y="4366077"/>
                </a:lnTo>
                <a:lnTo>
                  <a:pt x="8140144" y="4366077"/>
                </a:lnTo>
                <a:lnTo>
                  <a:pt x="8140144" y="0"/>
                </a:lnTo>
                <a:close/>
              </a:path>
            </a:pathLst>
          </a:custGeom>
          <a:blipFill dpi="0" rotWithShape="1">
            <a:blip r:embed="rId6">
              <a:alphaModFix amt="3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A11F8A2C-97EA-A43B-AD2E-6AED280EC568}"/>
              </a:ext>
            </a:extLst>
          </p:cNvPr>
          <p:cNvSpPr txBox="1"/>
          <p:nvPr/>
        </p:nvSpPr>
        <p:spPr>
          <a:xfrm>
            <a:off x="8624194" y="2095500"/>
            <a:ext cx="8818876" cy="54168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spcBef>
                <a:spcPct val="0"/>
              </a:spcBef>
            </a:pPr>
            <a:r>
              <a:rPr lang="en-US" sz="3200" u="none" strike="noStrike" spc="-11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Cloud Fend stands out with the following innovative features:</a:t>
            </a:r>
          </a:p>
          <a:p>
            <a:pPr marL="0" lvl="1" indent="0">
              <a:spcBef>
                <a:spcPct val="0"/>
              </a:spcBef>
            </a:pPr>
            <a:r>
              <a:rPr lang="en-US" sz="3200" u="none" strike="noStrike" spc="-11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• </a:t>
            </a:r>
            <a:r>
              <a:rPr lang="en-US" sz="3200" b="1" u="none" strike="noStrike" spc="-11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AI-Driven Anomaly Detection</a:t>
            </a:r>
            <a:r>
              <a:rPr lang="en-US" sz="3200" u="none" strike="noStrike" spc="-11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: Uses machine learning models to detect behavioral anomalies.</a:t>
            </a:r>
          </a:p>
          <a:p>
            <a:pPr marL="0" lvl="1" indent="0">
              <a:spcBef>
                <a:spcPct val="0"/>
              </a:spcBef>
            </a:pPr>
            <a:r>
              <a:rPr lang="en-US" sz="3200" u="none" strike="noStrike" spc="-11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• </a:t>
            </a:r>
            <a:r>
              <a:rPr lang="en-US" sz="3200" b="1" u="none" strike="noStrike" spc="-11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Integration with Third-Party SIEM Tools: </a:t>
            </a:r>
            <a:r>
              <a:rPr lang="en-US" sz="3200" u="none" strike="noStrike" spc="-11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Enhances security analytics and incident response.</a:t>
            </a:r>
          </a:p>
          <a:p>
            <a:pPr marL="0" lvl="1" indent="0">
              <a:spcBef>
                <a:spcPct val="0"/>
              </a:spcBef>
            </a:pPr>
            <a:r>
              <a:rPr lang="en-US" sz="3200" u="none" strike="noStrike" spc="-11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• </a:t>
            </a:r>
            <a:r>
              <a:rPr lang="en-US" sz="3200" b="1" u="none" strike="noStrike" spc="-11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Custom Security Automation Scripts</a:t>
            </a:r>
            <a:r>
              <a:rPr lang="en-US" sz="3200" u="none" strike="noStrike" spc="-11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: Automates mitigation workflows for faster response.</a:t>
            </a:r>
          </a:p>
          <a:p>
            <a:pPr marL="0" lvl="1" indent="0">
              <a:spcBef>
                <a:spcPct val="0"/>
              </a:spcBef>
            </a:pPr>
            <a:r>
              <a:rPr lang="en-US" sz="3200" u="none" strike="noStrike" spc="-11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• </a:t>
            </a:r>
            <a:r>
              <a:rPr lang="en-US" sz="3200" b="1" u="none" strike="noStrike" spc="-11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Example:</a:t>
            </a:r>
            <a:r>
              <a:rPr lang="en-US" sz="3200" u="none" strike="noStrike" spc="-11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Automating security incident response using Google Cloud Functions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E9C52803-8F31-3678-D382-5CC2586A1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124" y="5858083"/>
            <a:ext cx="2084662" cy="20846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ADC9B6EC-7E01-8556-4354-C999FDD31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124" y="3221334"/>
            <a:ext cx="2084662" cy="20846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5B30C4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390499" y="450304"/>
            <a:ext cx="7507002" cy="2026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8000" b="1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Implementation Process</a:t>
            </a:r>
          </a:p>
        </p:txBody>
      </p:sp>
      <p:sp>
        <p:nvSpPr>
          <p:cNvPr id="4" name="Freeform 4"/>
          <p:cNvSpPr/>
          <p:nvPr/>
        </p:nvSpPr>
        <p:spPr>
          <a:xfrm>
            <a:off x="-798463" y="7810460"/>
            <a:ext cx="11158154" cy="6877480"/>
          </a:xfrm>
          <a:custGeom>
            <a:avLst/>
            <a:gdLst/>
            <a:ahLst/>
            <a:cxnLst/>
            <a:rect l="l" t="t" r="r" b="b"/>
            <a:pathLst>
              <a:path w="11158154" h="6877480">
                <a:moveTo>
                  <a:pt x="0" y="0"/>
                </a:moveTo>
                <a:lnTo>
                  <a:pt x="11158154" y="0"/>
                </a:lnTo>
                <a:lnTo>
                  <a:pt x="11158154" y="6877480"/>
                </a:lnTo>
                <a:lnTo>
                  <a:pt x="0" y="6877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2708923" y="-3507902"/>
            <a:ext cx="11158154" cy="6877480"/>
          </a:xfrm>
          <a:custGeom>
            <a:avLst/>
            <a:gdLst/>
            <a:ahLst/>
            <a:cxnLst/>
            <a:rect l="l" t="t" r="r" b="b"/>
            <a:pathLst>
              <a:path w="11158154" h="6877480">
                <a:moveTo>
                  <a:pt x="0" y="0"/>
                </a:moveTo>
                <a:lnTo>
                  <a:pt x="11158154" y="0"/>
                </a:lnTo>
                <a:lnTo>
                  <a:pt x="11158154" y="6877480"/>
                </a:lnTo>
                <a:lnTo>
                  <a:pt x="0" y="6877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808208F4-C622-7685-F573-22DA4DD1D55C}"/>
              </a:ext>
            </a:extLst>
          </p:cNvPr>
          <p:cNvSpPr/>
          <p:nvPr/>
        </p:nvSpPr>
        <p:spPr>
          <a:xfrm rot="-10738896" flipH="1">
            <a:off x="12939132" y="7431371"/>
            <a:ext cx="5331244" cy="2922782"/>
          </a:xfrm>
          <a:custGeom>
            <a:avLst/>
            <a:gdLst/>
            <a:ahLst/>
            <a:cxnLst/>
            <a:rect l="l" t="t" r="r" b="b"/>
            <a:pathLst>
              <a:path w="5989324" h="3212456">
                <a:moveTo>
                  <a:pt x="5989324" y="0"/>
                </a:moveTo>
                <a:lnTo>
                  <a:pt x="0" y="0"/>
                </a:lnTo>
                <a:lnTo>
                  <a:pt x="0" y="3212455"/>
                </a:lnTo>
                <a:lnTo>
                  <a:pt x="5989324" y="3212455"/>
                </a:lnTo>
                <a:lnTo>
                  <a:pt x="5989324" y="0"/>
                </a:lnTo>
                <a:close/>
              </a:path>
            </a:pathLst>
          </a:custGeom>
          <a:blipFill dpi="0" rotWithShape="1"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3">
            <a:extLst>
              <a:ext uri="{FF2B5EF4-FFF2-40B4-BE49-F238E27FC236}">
                <a16:creationId xmlns:a16="http://schemas.microsoft.com/office/drawing/2014/main" id="{1F7DF03A-A159-5CF4-BA42-0E46A580D5D4}"/>
              </a:ext>
            </a:extLst>
          </p:cNvPr>
          <p:cNvSpPr/>
          <p:nvPr/>
        </p:nvSpPr>
        <p:spPr>
          <a:xfrm rot="-10800000" flipH="1">
            <a:off x="-990600" y="-38099"/>
            <a:ext cx="6616144" cy="3721991"/>
          </a:xfrm>
          <a:custGeom>
            <a:avLst/>
            <a:gdLst/>
            <a:ahLst/>
            <a:cxnLst/>
            <a:rect l="l" t="t" r="r" b="b"/>
            <a:pathLst>
              <a:path w="8140144" h="4366077">
                <a:moveTo>
                  <a:pt x="8140144" y="0"/>
                </a:moveTo>
                <a:lnTo>
                  <a:pt x="0" y="0"/>
                </a:lnTo>
                <a:lnTo>
                  <a:pt x="0" y="4366077"/>
                </a:lnTo>
                <a:lnTo>
                  <a:pt x="8140144" y="4366077"/>
                </a:lnTo>
                <a:lnTo>
                  <a:pt x="8140144" y="0"/>
                </a:lnTo>
                <a:close/>
              </a:path>
            </a:pathLst>
          </a:custGeom>
          <a:blipFill dpi="0" rotWithShape="1">
            <a:blip r:embed="rId4">
              <a:alphaModFix amt="3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2E1E54-2C96-C11C-2D80-08CD4555AD9E}"/>
              </a:ext>
            </a:extLst>
          </p:cNvPr>
          <p:cNvSpPr txBox="1"/>
          <p:nvPr/>
        </p:nvSpPr>
        <p:spPr>
          <a:xfrm>
            <a:off x="1066800" y="2705100"/>
            <a:ext cx="16376270" cy="7201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32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Enable SCC API:</a:t>
            </a:r>
            <a:r>
              <a:rPr lang="en-IN" sz="3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Activating SCC in the GCP Console for security monitoring.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32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Initiate Web Application Scanner:</a:t>
            </a:r>
            <a:r>
              <a:rPr lang="en-IN" sz="3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Running automated scans to identify vulnerabilities in hosted applications.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32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Detect and Manage Threats:</a:t>
            </a:r>
            <a:r>
              <a:rPr lang="en-IN" sz="3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Leveraging SCC to analyse security threats and anomalies.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32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SCC Finding Event Threat Detection:</a:t>
            </a:r>
            <a:r>
              <a:rPr lang="en-IN" sz="3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Investigating flagged security events and categorizing risks.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32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Create Mute Rules:</a:t>
            </a:r>
            <a:r>
              <a:rPr lang="en-IN" sz="3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Suppressing known non-critical alerts to enhance focus on high-risk issues.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32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Analyse and Fix High-Risk Findings:</a:t>
            </a:r>
            <a:r>
              <a:rPr lang="en-IN" sz="3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Prioritizing remediation actions for severe vulnerabilities.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32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Security Scanning for Applications:</a:t>
            </a:r>
            <a:r>
              <a:rPr lang="en-IN" sz="3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Running continuous security scans to monitor and address vulnerabilities.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32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Export Findings to Storage:</a:t>
            </a:r>
            <a:r>
              <a:rPr lang="en-IN" sz="3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Archiving security findings for compliance reporting and future analysis.</a:t>
            </a:r>
          </a:p>
          <a:p>
            <a:endParaRPr lang="en-IN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735</Words>
  <Application>Microsoft Office PowerPoint</Application>
  <PresentationFormat>Custom</PresentationFormat>
  <Paragraphs>60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</vt:lpstr>
      <vt:lpstr>Oswald Bold</vt:lpstr>
      <vt:lpstr>Symbol</vt:lpstr>
      <vt:lpstr>Inter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Purple Modern Cyber Security Presentation</dc:title>
  <cp:lastModifiedBy>Office 4</cp:lastModifiedBy>
  <cp:revision>2</cp:revision>
  <dcterms:created xsi:type="dcterms:W3CDTF">2006-08-16T00:00:00Z</dcterms:created>
  <dcterms:modified xsi:type="dcterms:W3CDTF">2025-04-02T06:35:54Z</dcterms:modified>
  <dc:identifier>DAGjdbb6uGA</dc:identifier>
</cp:coreProperties>
</file>